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64" r:id="rId4"/>
    <p:sldId id="265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75435-4979-4C6A-9C1B-C33BE4C1EAC2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753CD-8E11-47AE-8956-0A53B613E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2A65-8B30-4B09-80E3-3C4691AADECA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86CF2-102D-40E0-93C5-EDE9A1DED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46793-F231-49FB-935A-5E089A7241F6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D61C-405D-47D5-922D-1C49E6AAA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2EC9-B0AA-4B50-B911-A873716CB48B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F09A-451A-455C-8882-D999D28F5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63C03-3E16-44AF-B0B0-FADA94D6EB08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A21-BA4B-425B-8AA2-0D32D212A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F20B1-22FA-4BD3-891C-BEBE76C1ABEE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7918E-DF7F-43E3-8EDD-2B46B4B97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9622B-1008-4055-AB24-468D51965B80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CE038-900E-41D7-BB5F-DC0144235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B7DC8-2E56-4E8C-9117-5A94D4118955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44FFA-F10D-483B-8FE4-3EF022E21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0E127-5DEB-4D33-BB54-C897270CBC78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B1CF-E171-4797-AE3A-8F45FEBB9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4053F-F051-4CEE-8968-AD69C82BA3BC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60552-A8D9-4F47-8F92-8F5DFC75D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32E4F-55E5-4DCA-B0EA-B8184EB09677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CACB2-01A8-448A-A08D-2BAC5AA68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93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CD2443-EDFB-4957-9E32-AD19D6BCC21E}" type="datetimeFigureOut">
              <a:rPr lang="ru-RU"/>
              <a:pPr>
                <a:defRPr/>
              </a:pPr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9EA982-6D0E-4BBF-BEAD-B2BA447F7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distant-lessons.ru/vse-zapisi-bloga-po-biologii/replikaciya-dnk" TargetMode="External"/><Relationship Id="rId2" Type="http://schemas.openxmlformats.org/officeDocument/2006/relationships/hyperlink" Target="http://say.has.edusite.ru/p8aa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-local.rudn.ru/web-local/prep/rj/index.php?id=1911&amp;p=227" TargetMode="External"/><Relationship Id="rId4" Type="http://schemas.openxmlformats.org/officeDocument/2006/relationships/hyperlink" Target="http://polit.ru/article/2013/04/03/ps_RNA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92163" y="1347788"/>
            <a:ext cx="7327900" cy="1676400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650" y="3644900"/>
            <a:ext cx="7116763" cy="2592388"/>
          </a:xfrm>
        </p:spPr>
        <p:txBody>
          <a:bodyPr/>
          <a:lstStyle/>
          <a:p>
            <a:pPr algn="just" eaLnBrk="1" hangingPunct="1"/>
            <a:r>
              <a:rPr lang="ru-RU"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just" eaLnBrk="1" hangingPunct="1"/>
            <a:r>
              <a:rPr lang="ru-RU"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Короткова Екатерина Викторовна, учитель биологии и химии МОУ «Горютинская СОШ»</a:t>
            </a:r>
          </a:p>
          <a:p>
            <a:pPr algn="r" eaLnBrk="1" hangingPunct="1"/>
            <a:r>
              <a:rPr lang="ru-RU"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Биология 9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Больной  очень нервный, раздражительный. Вероятно у него заболевание щитовидной железы – зоб. Что вы можете предложить?</a:t>
            </a:r>
          </a:p>
          <a:p>
            <a:pPr algn="just" eaLnBrk="1" hangingPunct="1"/>
            <a:r>
              <a:rPr lang="ru-RU" sz="2400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йодомарин,  морская капуста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806575"/>
            <a:ext cx="7124700" cy="4502150"/>
          </a:xfrm>
        </p:spPr>
        <p:txBody>
          <a:bodyPr/>
          <a:lstStyle/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Преступник, чтобы скрыть следы преступления, сжег окровавленную одежду жертвы. Однако судебно-медицинская экспертиза на основании анализа пепла установила наличие крови на одежде. Каким образом?</a:t>
            </a:r>
          </a:p>
          <a:p>
            <a:pPr algn="just" eaLnBrk="1" hangingPunct="1"/>
            <a:r>
              <a:rPr lang="ru-RU" sz="2400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В пепле остаются химические элементы, входившие в состав сгоревшего объекта, кровь отличается высоким содержанием железа, входящего в состав гемоглобина, и, если в пепле обнаружится высокое содержание железа, на одежде была кровь.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792163" y="427038"/>
            <a:ext cx="7553325" cy="1584325"/>
            <a:chOff x="499" y="269"/>
            <a:chExt cx="4758" cy="998"/>
          </a:xfrm>
        </p:grpSpPr>
        <p:pic>
          <p:nvPicPr>
            <p:cNvPr id="24577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" y="269"/>
              <a:ext cx="4758" cy="998"/>
            </a:xfrm>
            <a:prstGeom prst="rect">
              <a:avLst/>
            </a:prstGeom>
            <a:noFill/>
          </p:spPr>
        </p:pic>
        <p:sp>
          <p:nvSpPr>
            <p:cNvPr id="24578" name="Text Box 2"/>
            <p:cNvSpPr txBox="1">
              <a:spLocks noChangeArrowheads="1"/>
            </p:cNvSpPr>
            <p:nvPr/>
          </p:nvSpPr>
          <p:spPr bwMode="auto">
            <a:xfrm>
              <a:off x="567" y="426"/>
              <a:ext cx="4626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«Органические вещества клетки»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58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относится к органическим веществам клетки?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масса клетки 50-70%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Белки – это сложные органические вещества, представляющие собой полимерные молекулы, мономерами которых являются аминокислоты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Заголовок 1"/>
          <p:cNvGrpSpPr>
            <a:grpSpLocks noGrp="1"/>
          </p:cNvGrpSpPr>
          <p:nvPr/>
        </p:nvGrpSpPr>
        <p:grpSpPr bwMode="auto">
          <a:xfrm>
            <a:off x="646113" y="476250"/>
            <a:ext cx="7918450" cy="1651000"/>
            <a:chOff x="407" y="300"/>
            <a:chExt cx="4988" cy="1040"/>
          </a:xfrm>
        </p:grpSpPr>
        <p:pic>
          <p:nvPicPr>
            <p:cNvPr id="25602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300"/>
              <a:ext cx="4988" cy="1040"/>
            </a:xfrm>
            <a:prstGeom prst="rect">
              <a:avLst/>
            </a:prstGeom>
            <a:noFill/>
          </p:spPr>
        </p:pic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476" y="391"/>
              <a:ext cx="4853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«Органические вещества клетки» Белки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Ферментативная;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Транспортная;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Структурная;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Защитная …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белков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Цели: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особенности строения и функций белков, нуклеиновых кислот – органических веществ, составляющих основу всего живого на Земле.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700" y="334963"/>
            <a:ext cx="7334250" cy="140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Дезоксирибонуклеиновая кислота - ДНК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Рибонуклеиновая кислота – РНК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Молекулы нуклеиновых кислот – это очень длинные полимерные цепочки (тяжи), мономерами которых являются нуклеотиды </a:t>
            </a:r>
          </a:p>
          <a:p>
            <a:pPr eaLnBrk="1" hangingPunct="1"/>
            <a:endParaRPr lang="ru-RU" smtClean="0"/>
          </a:p>
        </p:txBody>
      </p:sp>
      <p:grpSp>
        <p:nvGrpSpPr>
          <p:cNvPr id="4" name="Заголовок 1"/>
          <p:cNvGrpSpPr>
            <a:grpSpLocks noGrp="1"/>
          </p:cNvGrpSpPr>
          <p:nvPr/>
        </p:nvGrpSpPr>
        <p:grpSpPr bwMode="auto">
          <a:xfrm>
            <a:off x="646113" y="23813"/>
            <a:ext cx="7589837" cy="2189162"/>
            <a:chOff x="407" y="15"/>
            <a:chExt cx="4781" cy="1379"/>
          </a:xfrm>
        </p:grpSpPr>
        <p:pic>
          <p:nvPicPr>
            <p:cNvPr id="32770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15"/>
              <a:ext cx="4781" cy="1379"/>
            </a:xfrm>
            <a:prstGeom prst="rect">
              <a:avLst/>
            </a:prstGeom>
            <a:noFill/>
          </p:spPr>
        </p:pic>
        <p:sp>
          <p:nvSpPr>
            <p:cNvPr id="32771" name="Text Box 3"/>
            <p:cNvSpPr txBox="1">
              <a:spLocks noChangeArrowheads="1"/>
            </p:cNvSpPr>
            <p:nvPr/>
          </p:nvSpPr>
          <p:spPr bwMode="auto">
            <a:xfrm>
              <a:off x="476" y="164"/>
              <a:ext cx="4648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«Органические вещества клетки»</a:t>
              </a:r>
              <a:b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Нуклеиновые кислоты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6" name="Picture 2" descr="C:\Users\Константин\Desktop\нуклеоти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300" y="1755775"/>
            <a:ext cx="7881938" cy="4852988"/>
          </a:xfrm>
          <a:prstGeom prst="rect">
            <a:avLst/>
          </a:prstGeom>
          <a:noFill/>
        </p:spPr>
      </p:pic>
      <p:grpSp>
        <p:nvGrpSpPr>
          <p:cNvPr id="5" name="Заголовок 1"/>
          <p:cNvGrpSpPr>
            <a:grpSpLocks noGrp="1"/>
          </p:cNvGrpSpPr>
          <p:nvPr/>
        </p:nvGrpSpPr>
        <p:grpSpPr bwMode="auto">
          <a:xfrm>
            <a:off x="792163" y="628650"/>
            <a:ext cx="7334250" cy="1127125"/>
            <a:chOff x="499" y="396"/>
            <a:chExt cx="4620" cy="710"/>
          </a:xfrm>
        </p:grpSpPr>
        <p:pic>
          <p:nvPicPr>
            <p:cNvPr id="33795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9" y="396"/>
              <a:ext cx="4620" cy="710"/>
            </a:xfrm>
            <a:prstGeom prst="rect">
              <a:avLst/>
            </a:prstGeom>
            <a:noFill/>
          </p:spPr>
        </p:pic>
        <p:sp>
          <p:nvSpPr>
            <p:cNvPr id="33796" name="Text Box 4"/>
            <p:cNvSpPr txBox="1">
              <a:spLocks noChangeArrowheads="1"/>
            </p:cNvSpPr>
            <p:nvPr/>
          </p:nvSpPr>
          <p:spPr bwMode="auto">
            <a:xfrm>
              <a:off x="567" y="436"/>
              <a:ext cx="4488" cy="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Строение нуклеотида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Заголовок 1"/>
          <p:cNvGrpSpPr>
            <a:grpSpLocks noGrp="1"/>
          </p:cNvGrpSpPr>
          <p:nvPr/>
        </p:nvGrpSpPr>
        <p:grpSpPr bwMode="auto">
          <a:xfrm>
            <a:off x="858838" y="328613"/>
            <a:ext cx="7377112" cy="1585912"/>
            <a:chOff x="541" y="207"/>
            <a:chExt cx="4647" cy="999"/>
          </a:xfrm>
        </p:grpSpPr>
        <p:pic>
          <p:nvPicPr>
            <p:cNvPr id="34817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1" y="207"/>
              <a:ext cx="4647" cy="999"/>
            </a:xfrm>
            <a:prstGeom prst="rect">
              <a:avLst/>
            </a:prstGeom>
            <a:noFill/>
          </p:spPr>
        </p:pic>
        <p:sp>
          <p:nvSpPr>
            <p:cNvPr id="34818" name="Text Box 2"/>
            <p:cNvSpPr txBox="1">
              <a:spLocks noChangeArrowheads="1"/>
            </p:cNvSpPr>
            <p:nvPr/>
          </p:nvSpPr>
          <p:spPr bwMode="auto">
            <a:xfrm>
              <a:off x="612" y="346"/>
              <a:ext cx="4511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Строение нуклеотида.</a:t>
              </a:r>
              <a:b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Азотистые основания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820" name="Объект 2"/>
          <p:cNvSpPr>
            <a:spLocks noGrp="1"/>
          </p:cNvSpPr>
          <p:nvPr>
            <p:ph sz="half" idx="1"/>
          </p:nvPr>
        </p:nvSpPr>
        <p:spPr>
          <a:xfrm>
            <a:off x="1009650" y="1809750"/>
            <a:ext cx="3471863" cy="40513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ДНК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Аденин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Гуанин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Цитозин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Тимин</a:t>
            </a:r>
          </a:p>
        </p:txBody>
      </p:sp>
      <p:sp>
        <p:nvSpPr>
          <p:cNvPr id="34821" name="Объект 6"/>
          <p:cNvSpPr>
            <a:spLocks noGrp="1"/>
          </p:cNvSpPr>
          <p:nvPr>
            <p:ph sz="half" idx="2"/>
          </p:nvPr>
        </p:nvSpPr>
        <p:spPr>
          <a:xfrm>
            <a:off x="4662488" y="1809750"/>
            <a:ext cx="3470275" cy="40513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РНК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Аденин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Гуанин 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Цитозин</a:t>
            </a:r>
          </a:p>
          <a:p>
            <a:pPr eaLnBrk="1" hangingPunct="1"/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Урацил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950" y="1809750"/>
            <a:ext cx="4373563" cy="40513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полинуклеотидных цепочек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А-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Г---Ц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 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комплементарности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2488" y="1809750"/>
            <a:ext cx="3941762" cy="40513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Константин\Desktop\0c4185152e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1050" y="1908175"/>
            <a:ext cx="4151313" cy="7961313"/>
          </a:xfrm>
          <a:prstGeom prst="rect">
            <a:avLst/>
          </a:prstGeom>
          <a:noFill/>
        </p:spPr>
      </p:pic>
      <p:grpSp>
        <p:nvGrpSpPr>
          <p:cNvPr id="6" name="Заголовок 1"/>
          <p:cNvGrpSpPr>
            <a:grpSpLocks noGrp="1"/>
          </p:cNvGrpSpPr>
          <p:nvPr/>
        </p:nvGrpSpPr>
        <p:grpSpPr bwMode="auto">
          <a:xfrm>
            <a:off x="944563" y="195263"/>
            <a:ext cx="7334250" cy="1127125"/>
            <a:chOff x="595" y="123"/>
            <a:chExt cx="4620" cy="710"/>
          </a:xfrm>
        </p:grpSpPr>
        <p:pic>
          <p:nvPicPr>
            <p:cNvPr id="35844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5" y="123"/>
              <a:ext cx="4620" cy="710"/>
            </a:xfrm>
            <a:prstGeom prst="rect">
              <a:avLst/>
            </a:prstGeom>
            <a:noFill/>
          </p:spPr>
        </p:pic>
        <p:sp>
          <p:nvSpPr>
            <p:cNvPr id="35845" name="Text Box 5"/>
            <p:cNvSpPr txBox="1">
              <a:spLocks noChangeArrowheads="1"/>
            </p:cNvSpPr>
            <p:nvPr/>
          </p:nvSpPr>
          <p:spPr bwMode="auto">
            <a:xfrm>
              <a:off x="664" y="164"/>
              <a:ext cx="4487" cy="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ДНК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8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Составить цепь молекулы ДНК по принципу комплементарности, указать связи между азотистыми основаниями:</a:t>
            </a:r>
          </a:p>
          <a:p>
            <a:pPr eaLnBrk="1" hangingPunct="1"/>
            <a:r>
              <a:rPr lang="ru-RU" sz="3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-Т-Г-Ц-Т-А-Г-Ц-Т-А-Г-Ц-А-А-Т-Т-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Репликация ДНК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Константин\Desktop\репликация-ДН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0" y="1792288"/>
            <a:ext cx="5597525" cy="977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Заголовок 1"/>
          <p:cNvGrpSpPr>
            <a:grpSpLocks noGrp="1"/>
          </p:cNvGrpSpPr>
          <p:nvPr/>
        </p:nvGrpSpPr>
        <p:grpSpPr bwMode="auto">
          <a:xfrm>
            <a:off x="901700" y="609600"/>
            <a:ext cx="7334250" cy="1127125"/>
            <a:chOff x="568" y="384"/>
            <a:chExt cx="4620" cy="710"/>
          </a:xfrm>
        </p:grpSpPr>
        <p:pic>
          <p:nvPicPr>
            <p:cNvPr id="3891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8" y="384"/>
              <a:ext cx="4620" cy="710"/>
            </a:xfrm>
            <a:prstGeom prst="rect">
              <a:avLst/>
            </a:prstGeom>
            <a:noFill/>
          </p:spPr>
        </p:pic>
        <p:sp>
          <p:nvSpPr>
            <p:cNvPr id="38914" name="Text Box 2"/>
            <p:cNvSpPr txBox="1">
              <a:spLocks noChangeArrowheads="1"/>
            </p:cNvSpPr>
            <p:nvPr/>
          </p:nvSpPr>
          <p:spPr bwMode="auto">
            <a:xfrm>
              <a:off x="636" y="426"/>
              <a:ext cx="4487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РНК в отличие от ДНК</a:t>
              </a:r>
              <a:endParaRPr lang="ru-RU" sz="4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916" name="Объект 2"/>
          <p:cNvSpPr>
            <a:spLocks noGrp="1"/>
          </p:cNvSpPr>
          <p:nvPr>
            <p:ph sz="half" idx="1"/>
          </p:nvPr>
        </p:nvSpPr>
        <p:spPr>
          <a:xfrm>
            <a:off x="468313" y="1809750"/>
            <a:ext cx="4013200" cy="405130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Состоит из одной цепочки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Вместо дезоксирибозы – рибоза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Вместо Тимина – Урацил</a:t>
            </a:r>
          </a:p>
          <a:p>
            <a:pPr eaLnBrk="1" hangingPunct="1"/>
            <a:endParaRPr lang="ru-RU" smtClean="0"/>
          </a:p>
        </p:txBody>
      </p:sp>
      <p:sp>
        <p:nvSpPr>
          <p:cNvPr id="38917" name="Объект 7"/>
          <p:cNvSpPr>
            <a:spLocks noGrp="1"/>
          </p:cNvSpPr>
          <p:nvPr>
            <p:ph sz="half" idx="2"/>
          </p:nvPr>
        </p:nvSpPr>
        <p:spPr>
          <a:xfrm>
            <a:off x="4662488" y="1809750"/>
            <a:ext cx="3470275" cy="40513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8" name="Picture 2" descr="C:\Users\Константин\Desktop\ps_dna_r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5163" y="2054225"/>
            <a:ext cx="4443412" cy="824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с учебником § 6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функции молекулы РНК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РНК по выполняемым функциям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§ 6, записи в тетради, подготовится к письменному опросу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</a:p>
        </p:txBody>
      </p:sp>
      <p:sp>
        <p:nvSpPr>
          <p:cNvPr id="41986" name="Объект 2"/>
          <p:cNvSpPr>
            <a:spLocks noGrp="1"/>
          </p:cNvSpPr>
          <p:nvPr>
            <p:ph idx="1"/>
          </p:nvPr>
        </p:nvSpPr>
        <p:spPr>
          <a:xfrm>
            <a:off x="611188" y="1806575"/>
            <a:ext cx="7777162" cy="4052888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Times New Roman" pitchFamily="18" charset="0"/>
                <a:cs typeface="Times New Roman" pitchFamily="18" charset="0"/>
                <a:hlinkClick r:id="rId2"/>
              </a:rPr>
              <a:t>http://say.has.edusite.ru/p8aa1.html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3"/>
              </a:rPr>
              <a:t>«Изображение репликации ДНК»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hlinkClick r:id="rId3"/>
              </a:rPr>
              <a:t>http://distant-lessons.ru/vse-zapisi-bloga-po-biologii/replikaciya-dnk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4"/>
              </a:rPr>
              <a:t>«Изображение РНК и ДНК»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hlinkClick r:id="rId4"/>
              </a:rPr>
              <a:t>http://polit.ru/article/2013/04/03/ps_RNA/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5"/>
              </a:rPr>
              <a:t>«Учебный портал»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hlinkClick r:id="rId5"/>
              </a:rPr>
              <a:t>http://web-local.rudn.ru/web-local/prep/rj/index.php?id=1911&amp;p=227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Учебник. Общая биология 9 класс. Авт. Пономарева И.Н. издательство «Вентана-Граф»</a:t>
            </a: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901700" y="268288"/>
            <a:ext cx="7334250" cy="1468437"/>
          </a:xfrm>
        </p:spPr>
      </p:pic>
      <p:sp>
        <p:nvSpPr>
          <p:cNvPr id="15362" name="Объект 3"/>
          <p:cNvSpPr>
            <a:spLocks noGrp="1"/>
          </p:cNvSpPr>
          <p:nvPr>
            <p:ph idx="1"/>
          </p:nvPr>
        </p:nvSpPr>
        <p:spPr>
          <a:xfrm>
            <a:off x="1009650" y="1806575"/>
            <a:ext cx="7450138" cy="4718050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органические  вещества  хорошо растворяются в воде  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Жиры являются источником энергии  и  воды 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Химические элементы в клетке - совсем другие, чем в неживой природе 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Железо накапливается в яблоках, а йод – в морской капусте 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Одни и те же элементы  входят в состав живой и  неживой природы, что свидетельствует об них единстве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806575"/>
            <a:ext cx="7124700" cy="464661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Самое распространенное неорганическое вещество – вода </a:t>
            </a:r>
            <a:endParaRPr lang="ru-RU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Чем  активнее работает орган, тем  в его клетках меньше воды </a:t>
            </a:r>
            <a:endParaRPr lang="ru-RU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Гемоглобин – это красный белок нашей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крови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Чтобы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быть здоровым, человек должен в сутки получать с едой 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г 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Углеводы нужны только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11.В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клетки входят органические и неорганические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901700" y="231775"/>
            <a:ext cx="7334250" cy="150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901700" y="122238"/>
            <a:ext cx="7334250" cy="1146175"/>
            <a:chOff x="568" y="77"/>
            <a:chExt cx="4620" cy="722"/>
          </a:xfrm>
        </p:grpSpPr>
        <p:pic>
          <p:nvPicPr>
            <p:cNvPr id="17409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8" y="77"/>
              <a:ext cx="4620" cy="722"/>
            </a:xfrm>
            <a:prstGeom prst="rect">
              <a:avLst/>
            </a:prstGeom>
            <a:noFill/>
          </p:spPr>
        </p:pic>
        <p:sp>
          <p:nvSpPr>
            <p:cNvPr id="17410" name="Text Box 2"/>
            <p:cNvSpPr txBox="1">
              <a:spLocks noChangeArrowheads="1"/>
            </p:cNvSpPr>
            <p:nvPr/>
          </p:nvSpPr>
          <p:spPr bwMode="auto">
            <a:xfrm>
              <a:off x="636" y="119"/>
              <a:ext cx="4488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Проверим:</a:t>
              </a:r>
            </a:p>
          </p:txBody>
        </p:sp>
      </p:grpSp>
      <p:sp>
        <p:nvSpPr>
          <p:cNvPr id="1741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нет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нет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7) нет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9) да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10) нет</a:t>
            </a:r>
          </a:p>
          <a:p>
            <a:pPr eaLnBrk="1" hangingPunct="1"/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11) 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360363" y="195263"/>
            <a:ext cx="8442325" cy="1127125"/>
            <a:chOff x="227" y="123"/>
            <a:chExt cx="5318" cy="710"/>
          </a:xfrm>
        </p:grpSpPr>
        <p:pic>
          <p:nvPicPr>
            <p:cNvPr id="1843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7" y="123"/>
              <a:ext cx="5318" cy="710"/>
            </a:xfrm>
            <a:prstGeom prst="rect">
              <a:avLst/>
            </a:prstGeom>
            <a:noFill/>
          </p:spPr>
        </p:pic>
        <p:sp>
          <p:nvSpPr>
            <p:cNvPr id="18434" name="Text Box 2"/>
            <p:cNvSpPr txBox="1">
              <a:spLocks noChangeArrowheads="1"/>
            </p:cNvSpPr>
            <p:nvPr/>
          </p:nvSpPr>
          <p:spPr bwMode="auto">
            <a:xfrm>
              <a:off x="295" y="164"/>
              <a:ext cx="5184" cy="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Подумай:</a:t>
              </a: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484313"/>
            <a:ext cx="8362950" cy="5184775"/>
          </a:xfrm>
        </p:spPr>
        <p:txBody>
          <a:bodyPr/>
          <a:lstStyle/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Недостаток, какого элемента приводит к заболеванию - зоб?</a:t>
            </a: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Недостаток, каких элементов  вызывает  кариес?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(F)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элементы входят в структуру эмали зубов?</a:t>
            </a: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элемент необходим  для синтеза гормонов?</a:t>
            </a: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Обеспечивают проведение импульсов по нервным волокнам.</a:t>
            </a:r>
            <a:endPara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(К)</a:t>
            </a:r>
          </a:p>
          <a:p>
            <a:pPr eaLnBrk="1" hangingPunct="1"/>
            <a:endParaRPr lang="ru-RU" sz="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347663" y="207963"/>
            <a:ext cx="8442325" cy="1127125"/>
            <a:chOff x="219" y="131"/>
            <a:chExt cx="5318" cy="710"/>
          </a:xfrm>
        </p:grpSpPr>
        <p:pic>
          <p:nvPicPr>
            <p:cNvPr id="19457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9" y="131"/>
              <a:ext cx="5318" cy="710"/>
            </a:xfrm>
            <a:prstGeom prst="rect">
              <a:avLst/>
            </a:prstGeom>
            <a:noFill/>
          </p:spPr>
        </p:pic>
        <p:sp>
          <p:nvSpPr>
            <p:cNvPr id="19458" name="Text Box 2"/>
            <p:cNvSpPr txBox="1">
              <a:spLocks noChangeArrowheads="1"/>
            </p:cNvSpPr>
            <p:nvPr/>
          </p:nvSpPr>
          <p:spPr bwMode="auto">
            <a:xfrm>
              <a:off x="288" y="173"/>
              <a:ext cx="5184" cy="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ru-RU" sz="40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Подумай:</a:t>
              </a: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557338"/>
            <a:ext cx="8207375" cy="5111750"/>
          </a:xfrm>
        </p:spPr>
        <p:txBody>
          <a:bodyPr/>
          <a:lstStyle/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Являются структурными компонентами костной ткани.</a:t>
            </a: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(Ca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Mg)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элементы входят в состав витаминов?</a:t>
            </a: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(Zn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Связывают и переносят кислород?</a:t>
            </a: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гемоглобин </a:t>
            </a:r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Недостаток, какого элемента в организме человека приводит к анемии?</a:t>
            </a:r>
          </a:p>
          <a:p>
            <a:pPr algn="just" eaLnBrk="1" hangingPunct="1"/>
            <a:r>
              <a:rPr lang="en-US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(F)</a:t>
            </a:r>
            <a:endParaRPr lang="ru-RU" sz="2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Недостаток, какого элемента у растений вызывает пожелтение листьев?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N)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I, 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эти элементы называют …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Вещества, около 98% массы клетки образуют 4 элемента, их называют …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вещество принимает участие в свертывании крови?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больного низкий гемоглобин. Железодефицитная анемия, малокровье. Что вы можете предложить из лекарственных препаратов, фруктов, чтобы ему помочь ? </a:t>
            </a:r>
          </a:p>
          <a:p>
            <a:pPr algn="just" eaLnBrk="1" hangingPunct="1"/>
            <a:r>
              <a:rPr lang="ru-RU" sz="2400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яблоко, гранат, гематоген.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157</TotalTime>
  <Words>543</Words>
  <Application>Microsoft Office PowerPoint</Application>
  <PresentationFormat>Экран (4:3)</PresentationFormat>
  <Paragraphs>116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Verdana</vt:lpstr>
      <vt:lpstr>Wingdings 2</vt:lpstr>
      <vt:lpstr>Calibri</vt:lpstr>
      <vt:lpstr>Times New Roman</vt:lpstr>
      <vt:lpstr>Spring</vt:lpstr>
      <vt:lpstr>Spring</vt:lpstr>
      <vt:lpstr>Слайд 1</vt:lpstr>
      <vt:lpstr>Цели: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Органические вещества в клетке</dc:title>
  <dc:creator>Константин</dc:creator>
  <cp:lastModifiedBy>Василий</cp:lastModifiedBy>
  <cp:revision>51</cp:revision>
  <dcterms:created xsi:type="dcterms:W3CDTF">2013-09-19T11:08:34Z</dcterms:created>
  <dcterms:modified xsi:type="dcterms:W3CDTF">2013-09-20T15:10:53Z</dcterms:modified>
</cp:coreProperties>
</file>